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Dropbox\My%20PC%20(DESKTOP-7JUQB48)\Downloads\mkt%20&amp;%20perceptual%20maps\University%20perceptual_map-6%20excelle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'Perceptual Map Worksheet'!$E$9</c:f>
          <c:strCache>
            <c:ptCount val="1"/>
            <c:pt idx="0">
              <c:v>Computers</c:v>
            </c:pt>
          </c:strCache>
        </c:strRef>
      </c:tx>
      <c:layout>
        <c:manualLayout>
          <c:xMode val="edge"/>
          <c:yMode val="edge"/>
          <c:x val="6.5257025798604443E-2"/>
          <c:y val="1.7955000690703139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6.2001829794040869E-2"/>
          <c:y val="0.12535019015238189"/>
          <c:w val="0.88437606884291209"/>
          <c:h val="0.82416839237677653"/>
        </c:manualLayout>
      </c:layout>
      <c:bubbleChart>
        <c:varyColors val="0"/>
        <c:ser>
          <c:idx val="0"/>
          <c:order val="0"/>
          <c:tx>
            <c:strRef>
              <c:f>'Perceptual Map Worksheet'!$C$31</c:f>
              <c:strCache>
                <c:ptCount val="1"/>
                <c:pt idx="0">
                  <c:v>Northern Kentucky University</c:v>
                </c:pt>
              </c:strCache>
            </c:strRef>
          </c:tx>
          <c:spPr>
            <a:solidFill>
              <a:srgbClr val="345882"/>
            </a:solidFill>
            <a:ln w="25400">
              <a:noFill/>
            </a:ln>
          </c:spPr>
          <c:invertIfNegative val="0"/>
          <c:xVal>
            <c:numRef>
              <c:f>'Perceptual Map Worksheet'!$E$31</c:f>
              <c:numCache>
                <c:formatCode>General</c:formatCode>
                <c:ptCount val="1"/>
                <c:pt idx="0">
                  <c:v>2.35</c:v>
                </c:pt>
              </c:numCache>
            </c:numRef>
          </c:xVal>
          <c:yVal>
            <c:numRef>
              <c:f>'Perceptual Map Worksheet'!$G$31</c:f>
              <c:numCache>
                <c:formatCode>General</c:formatCode>
                <c:ptCount val="1"/>
                <c:pt idx="0">
                  <c:v>1.91</c:v>
                </c:pt>
              </c:numCache>
            </c:numRef>
          </c:yVal>
          <c:bubbleSize>
            <c:numRef>
              <c:f>'Perceptual Map Worksheet'!$I$31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D63-47FE-A9C7-A6DE65EDDDA5}"/>
            </c:ext>
          </c:extLst>
        </c:ser>
        <c:ser>
          <c:idx val="1"/>
          <c:order val="1"/>
          <c:tx>
            <c:strRef>
              <c:f>'Perceptual Map Worksheet'!$C$32</c:f>
              <c:strCache>
                <c:ptCount val="1"/>
                <c:pt idx="0">
                  <c:v>Miami University</c:v>
                </c:pt>
              </c:strCache>
            </c:strRef>
          </c:tx>
          <c:spPr>
            <a:solidFill>
              <a:srgbClr val="843533"/>
            </a:solidFill>
            <a:ln w="25400">
              <a:noFill/>
            </a:ln>
          </c:spPr>
          <c:invertIfNegative val="0"/>
          <c:xVal>
            <c:numRef>
              <c:f>'Perceptual Map Worksheet'!$E$32</c:f>
              <c:numCache>
                <c:formatCode>General</c:formatCode>
                <c:ptCount val="1"/>
                <c:pt idx="0">
                  <c:v>1.57</c:v>
                </c:pt>
              </c:numCache>
            </c:numRef>
          </c:xVal>
          <c:yVal>
            <c:numRef>
              <c:f>'Perceptual Map Worksheet'!$G$32</c:f>
              <c:numCache>
                <c:formatCode>General</c:formatCode>
                <c:ptCount val="1"/>
                <c:pt idx="0">
                  <c:v>3.0230000000000001</c:v>
                </c:pt>
              </c:numCache>
            </c:numRef>
          </c:yVal>
          <c:bubbleSize>
            <c:numRef>
              <c:f>'Perceptual Map Worksheet'!$I$32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D63-47FE-A9C7-A6DE65EDDDA5}"/>
            </c:ext>
          </c:extLst>
        </c:ser>
        <c:ser>
          <c:idx val="2"/>
          <c:order val="2"/>
          <c:tx>
            <c:strRef>
              <c:f>'Perceptual Map Worksheet'!$C$33</c:f>
              <c:strCache>
                <c:ptCount val="1"/>
                <c:pt idx="0">
                  <c:v>Easterm Kentuncky University</c:v>
                </c:pt>
              </c:strCache>
            </c:strRef>
          </c:tx>
          <c:spPr>
            <a:solidFill>
              <a:srgbClr val="6A813B"/>
            </a:solidFill>
            <a:ln w="25400">
              <a:noFill/>
            </a:ln>
          </c:spPr>
          <c:invertIfNegative val="0"/>
          <c:xVal>
            <c:numRef>
              <c:f>'Perceptual Map Worksheet'!$E$33</c:f>
              <c:numCache>
                <c:formatCode>General</c:formatCode>
                <c:ptCount val="1"/>
                <c:pt idx="0">
                  <c:v>1.032</c:v>
                </c:pt>
              </c:numCache>
            </c:numRef>
          </c:xVal>
          <c:yVal>
            <c:numRef>
              <c:f>'Perceptual Map Worksheet'!$G$33</c:f>
              <c:numCache>
                <c:formatCode>General</c:formatCode>
                <c:ptCount val="1"/>
                <c:pt idx="0">
                  <c:v>0.754</c:v>
                </c:pt>
              </c:numCache>
            </c:numRef>
          </c:yVal>
          <c:bubbleSize>
            <c:numRef>
              <c:f>'Perceptual Map Worksheet'!$I$33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D63-47FE-A9C7-A6DE65EDDDA5}"/>
            </c:ext>
          </c:extLst>
        </c:ser>
        <c:ser>
          <c:idx val="3"/>
          <c:order val="3"/>
          <c:tx>
            <c:strRef>
              <c:f>'Perceptual Map Worksheet'!$C$34</c:f>
              <c:strCache>
                <c:ptCount val="1"/>
                <c:pt idx="0">
                  <c:v>University of Cincinnati</c:v>
                </c:pt>
              </c:strCache>
            </c:strRef>
          </c:tx>
          <c:spPr>
            <a:solidFill>
              <a:srgbClr val="57436F"/>
            </a:solidFill>
            <a:ln w="25400">
              <a:noFill/>
            </a:ln>
          </c:spPr>
          <c:invertIfNegative val="0"/>
          <c:xVal>
            <c:numRef>
              <c:f>'Perceptual Map Worksheet'!$E$34</c:f>
              <c:numCache>
                <c:formatCode>General</c:formatCode>
                <c:ptCount val="1"/>
                <c:pt idx="0">
                  <c:v>2.66</c:v>
                </c:pt>
              </c:numCache>
            </c:numRef>
          </c:xVal>
          <c:yVal>
            <c:numRef>
              <c:f>'Perceptual Map Worksheet'!$G$34</c:f>
              <c:numCache>
                <c:formatCode>General</c:formatCode>
                <c:ptCount val="1"/>
                <c:pt idx="0">
                  <c:v>2.266</c:v>
                </c:pt>
              </c:numCache>
            </c:numRef>
          </c:yVal>
          <c:bubbleSize>
            <c:numRef>
              <c:f>'Perceptual Map Worksheet'!$I$34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D63-47FE-A9C7-A6DE65EDDDA5}"/>
            </c:ext>
          </c:extLst>
        </c:ser>
        <c:ser>
          <c:idx val="4"/>
          <c:order val="4"/>
          <c:tx>
            <c:strRef>
              <c:f>'Perceptual Map Worksheet'!$C$35</c:f>
              <c:strCache>
                <c:ptCount val="1"/>
                <c:pt idx="0">
                  <c:v>University of Kentunky</c:v>
                </c:pt>
              </c:strCache>
            </c:strRef>
          </c:tx>
          <c:spPr>
            <a:solidFill>
              <a:srgbClr val="317689"/>
            </a:solidFill>
            <a:ln w="25400">
              <a:noFill/>
            </a:ln>
          </c:spPr>
          <c:invertIfNegative val="0"/>
          <c:xVal>
            <c:numRef>
              <c:f>'Perceptual Map Worksheet'!$E$35</c:f>
              <c:numCache>
                <c:formatCode>General</c:formatCode>
                <c:ptCount val="1"/>
                <c:pt idx="0">
                  <c:v>2.5070000000000001</c:v>
                </c:pt>
              </c:numCache>
            </c:numRef>
          </c:xVal>
          <c:yVal>
            <c:numRef>
              <c:f>'Perceptual Map Worksheet'!$G$35</c:f>
              <c:numCache>
                <c:formatCode>General</c:formatCode>
                <c:ptCount val="1"/>
                <c:pt idx="0">
                  <c:v>2.8170000000000002</c:v>
                </c:pt>
              </c:numCache>
            </c:numRef>
          </c:yVal>
          <c:bubbleSize>
            <c:numRef>
              <c:f>'Perceptual Map Worksheet'!$I$35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4-0D63-47FE-A9C7-A6DE65EDDDA5}"/>
            </c:ext>
          </c:extLst>
        </c:ser>
        <c:ser>
          <c:idx val="5"/>
          <c:order val="5"/>
          <c:tx>
            <c:strRef>
              <c:f>'Perceptual Map Worksheet'!$C$36</c:f>
              <c:strCache>
                <c:ptCount val="1"/>
                <c:pt idx="0">
                  <c:v>University of Louisville</c:v>
                </c:pt>
              </c:strCache>
            </c:strRef>
          </c:tx>
          <c:spPr>
            <a:solidFill>
              <a:srgbClr val="AB662E"/>
            </a:solidFill>
            <a:ln w="25400">
              <a:noFill/>
            </a:ln>
          </c:spPr>
          <c:invertIfNegative val="0"/>
          <c:xVal>
            <c:numRef>
              <c:f>'Perceptual Map Worksheet'!$E$36</c:f>
              <c:numCache>
                <c:formatCode>General</c:formatCode>
                <c:ptCount val="1"/>
                <c:pt idx="0">
                  <c:v>1.399</c:v>
                </c:pt>
              </c:numCache>
            </c:numRef>
          </c:xVal>
          <c:yVal>
            <c:numRef>
              <c:f>'Perceptual Map Worksheet'!$G$36</c:f>
              <c:numCache>
                <c:formatCode>General</c:formatCode>
                <c:ptCount val="1"/>
                <c:pt idx="0">
                  <c:v>1.399</c:v>
                </c:pt>
              </c:numCache>
            </c:numRef>
          </c:yVal>
          <c:bubbleSize>
            <c:numRef>
              <c:f>'Perceptual Map Worksheet'!$I$36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5-0D63-47FE-A9C7-A6DE65EDDDA5}"/>
            </c:ext>
          </c:extLst>
        </c:ser>
        <c:ser>
          <c:idx val="6"/>
          <c:order val="6"/>
          <c:tx>
            <c:strRef>
              <c:f>'Perceptual Map Worksheet'!$C$37</c:f>
              <c:strCache>
                <c:ptCount val="1"/>
              </c:strCache>
            </c:strRef>
          </c:tx>
          <c:spPr>
            <a:solidFill>
              <a:srgbClr val="3C6494"/>
            </a:solidFill>
            <a:ln w="25400">
              <a:noFill/>
            </a:ln>
          </c:spPr>
          <c:invertIfNegative val="0"/>
          <c:xVal>
            <c:numRef>
              <c:f>'Perceptual Map Worksheet'!$E$37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Worksheet'!$G$37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Worksheet'!$I$37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D63-47FE-A9C7-A6DE65EDDDA5}"/>
            </c:ext>
          </c:extLst>
        </c:ser>
        <c:ser>
          <c:idx val="7"/>
          <c:order val="7"/>
          <c:tx>
            <c:strRef>
              <c:f>'Perceptual Map Worksheet'!$C$38</c:f>
              <c:strCache>
                <c:ptCount val="1"/>
              </c:strCache>
            </c:strRef>
          </c:tx>
          <c:spPr>
            <a:solidFill>
              <a:srgbClr val="963D3B"/>
            </a:solidFill>
            <a:ln w="25400">
              <a:noFill/>
            </a:ln>
          </c:spPr>
          <c:invertIfNegative val="0"/>
          <c:xVal>
            <c:numRef>
              <c:f>'Perceptual Map Worksheet'!$E$38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Worksheet'!$G$38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Worksheet'!$I$38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7-0D63-47FE-A9C7-A6DE65EDDDA5}"/>
            </c:ext>
          </c:extLst>
        </c:ser>
        <c:ser>
          <c:idx val="8"/>
          <c:order val="8"/>
          <c:tx>
            <c:strRef>
              <c:f>'Perceptual Map Worksheet'!$C$39</c:f>
              <c:strCache>
                <c:ptCount val="1"/>
              </c:strCache>
            </c:strRef>
          </c:tx>
          <c:spPr>
            <a:solidFill>
              <a:srgbClr val="799244"/>
            </a:solidFill>
            <a:ln w="25400">
              <a:noFill/>
            </a:ln>
          </c:spPr>
          <c:invertIfNegative val="0"/>
          <c:xVal>
            <c:numRef>
              <c:f>'Perceptual Map Worksheet'!$E$39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Worksheet'!$G$39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Worksheet'!$I$39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8-0D63-47FE-A9C7-A6DE65EDDDA5}"/>
            </c:ext>
          </c:extLst>
        </c:ser>
        <c:ser>
          <c:idx val="9"/>
          <c:order val="9"/>
          <c:tx>
            <c:strRef>
              <c:f>'Perceptual Map Worksheet'!$C$40</c:f>
              <c:strCache>
                <c:ptCount val="1"/>
              </c:strCache>
            </c:strRef>
          </c:tx>
          <c:spPr>
            <a:solidFill>
              <a:srgbClr val="634D7E"/>
            </a:solidFill>
            <a:ln w="25400">
              <a:noFill/>
            </a:ln>
          </c:spPr>
          <c:invertIfNegative val="0"/>
          <c:xVal>
            <c:numRef>
              <c:f>'Perceptual Map Worksheet'!$E$40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Worksheet'!$G$40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Worksheet'!$I$40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9-0D63-47FE-A9C7-A6DE65EDDDA5}"/>
            </c:ext>
          </c:extLst>
        </c:ser>
        <c:ser>
          <c:idx val="10"/>
          <c:order val="10"/>
          <c:tx>
            <c:strRef>
              <c:f>'Perceptual Map Worksheet'!$C$41</c:f>
              <c:strCache>
                <c:ptCount val="1"/>
              </c:strCache>
            </c:strRef>
          </c:tx>
          <c:spPr>
            <a:solidFill>
              <a:srgbClr val="39869B"/>
            </a:solidFill>
            <a:ln w="25400">
              <a:noFill/>
            </a:ln>
          </c:spPr>
          <c:invertIfNegative val="0"/>
          <c:xVal>
            <c:numRef>
              <c:f>'Perceptual Map Worksheet'!$E$41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Worksheet'!$G$41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Worksheet'!$I$41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A-0D63-47FE-A9C7-A6DE65EDDDA5}"/>
            </c:ext>
          </c:extLst>
        </c:ser>
        <c:ser>
          <c:idx val="11"/>
          <c:order val="11"/>
          <c:tx>
            <c:strRef>
              <c:f>'Perceptual Map Worksheet'!$C$42</c:f>
              <c:strCache>
                <c:ptCount val="1"/>
              </c:strCache>
            </c:strRef>
          </c:tx>
          <c:spPr>
            <a:solidFill>
              <a:srgbClr val="C27535"/>
            </a:solidFill>
            <a:ln w="25400">
              <a:noFill/>
            </a:ln>
          </c:spPr>
          <c:invertIfNegative val="0"/>
          <c:xVal>
            <c:numRef>
              <c:f>'Perceptual Map Worksheet'!$E$42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Worksheet'!$G$42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Worksheet'!$I$42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B-0D63-47FE-A9C7-A6DE65EDDDA5}"/>
            </c:ext>
          </c:extLst>
        </c:ser>
        <c:ser>
          <c:idx val="12"/>
          <c:order val="12"/>
          <c:tx>
            <c:strRef>
              <c:f>'Perceptual Map Worksheet'!$C$43</c:f>
              <c:strCache>
                <c:ptCount val="1"/>
              </c:strCache>
            </c:strRef>
          </c:tx>
          <c:spPr>
            <a:solidFill>
              <a:srgbClr val="436FA3"/>
            </a:solidFill>
            <a:ln w="25400">
              <a:noFill/>
            </a:ln>
          </c:spPr>
          <c:invertIfNegative val="0"/>
          <c:xVal>
            <c:numRef>
              <c:f>'Perceptual Map Worksheet'!$E$43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Worksheet'!$G$43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Worksheet'!$I$43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C-0D63-47FE-A9C7-A6DE65EDDDA5}"/>
            </c:ext>
          </c:extLst>
        </c:ser>
        <c:ser>
          <c:idx val="13"/>
          <c:order val="13"/>
          <c:tx>
            <c:strRef>
              <c:f>'Perceptual Map Worksheet'!$C$44</c:f>
              <c:strCache>
                <c:ptCount val="1"/>
              </c:strCache>
            </c:strRef>
          </c:tx>
          <c:spPr>
            <a:solidFill>
              <a:srgbClr val="A64441"/>
            </a:solidFill>
            <a:ln w="25400">
              <a:noFill/>
            </a:ln>
          </c:spPr>
          <c:invertIfNegative val="0"/>
          <c:xVal>
            <c:numRef>
              <c:f>'Perceptual Map Worksheet'!$E$44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Worksheet'!$G$44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Worksheet'!$I$44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D-0D63-47FE-A9C7-A6DE65EDDDA5}"/>
            </c:ext>
          </c:extLst>
        </c:ser>
        <c:ser>
          <c:idx val="14"/>
          <c:order val="14"/>
          <c:tx>
            <c:strRef>
              <c:f>'Perceptual Map Worksheet'!$C$45</c:f>
              <c:strCache>
                <c:ptCount val="1"/>
              </c:strCache>
            </c:strRef>
          </c:tx>
          <c:spPr>
            <a:solidFill>
              <a:srgbClr val="85A14C"/>
            </a:solidFill>
            <a:ln w="25400">
              <a:noFill/>
            </a:ln>
          </c:spPr>
          <c:invertIfNegative val="0"/>
          <c:xVal>
            <c:numRef>
              <c:f>'Perceptual Map Worksheet'!$E$45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Worksheet'!$G$45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Worksheet'!$I$45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E-0D63-47FE-A9C7-A6DE65EDDDA5}"/>
            </c:ext>
          </c:extLst>
        </c:ser>
        <c:ser>
          <c:idx val="15"/>
          <c:order val="15"/>
          <c:tx>
            <c:strRef>
              <c:f>'Perceptual Map Worksheet'!$C$46</c:f>
              <c:strCache>
                <c:ptCount val="1"/>
              </c:strCache>
            </c:strRef>
          </c:tx>
          <c:spPr>
            <a:solidFill>
              <a:srgbClr val="6E558B"/>
            </a:solidFill>
            <a:ln w="25400">
              <a:noFill/>
            </a:ln>
          </c:spPr>
          <c:invertIfNegative val="0"/>
          <c:xVal>
            <c:numRef>
              <c:f>'Perceptual Map Worksheet'!$E$46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Worksheet'!$G$46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Worksheet'!$I$46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0F-0D63-47FE-A9C7-A6DE65EDDDA5}"/>
            </c:ext>
          </c:extLst>
        </c:ser>
        <c:ser>
          <c:idx val="16"/>
          <c:order val="16"/>
          <c:tx>
            <c:strRef>
              <c:f>'Perceptual Map Worksheet'!$C$47</c:f>
              <c:strCache>
                <c:ptCount val="1"/>
              </c:strCache>
            </c:strRef>
          </c:tx>
          <c:spPr>
            <a:solidFill>
              <a:srgbClr val="4094AB"/>
            </a:solidFill>
            <a:ln w="25400">
              <a:noFill/>
            </a:ln>
          </c:spPr>
          <c:invertIfNegative val="0"/>
          <c:xVal>
            <c:numRef>
              <c:f>'Perceptual Map Worksheet'!$E$47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Worksheet'!$G$47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Worksheet'!$I$47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0-0D63-47FE-A9C7-A6DE65EDDDA5}"/>
            </c:ext>
          </c:extLst>
        </c:ser>
        <c:ser>
          <c:idx val="17"/>
          <c:order val="17"/>
          <c:tx>
            <c:strRef>
              <c:f>'Perceptual Map Worksheet'!$C$48</c:f>
              <c:strCache>
                <c:ptCount val="1"/>
              </c:strCache>
            </c:strRef>
          </c:tx>
          <c:spPr>
            <a:solidFill>
              <a:srgbClr val="D6813B"/>
            </a:solidFill>
            <a:ln w="25400">
              <a:noFill/>
            </a:ln>
          </c:spPr>
          <c:invertIfNegative val="0"/>
          <c:xVal>
            <c:numRef>
              <c:f>'Perceptual Map Worksheet'!$E$48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Worksheet'!$G$48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Worksheet'!$I$48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1-0D63-47FE-A9C7-A6DE65EDDDA5}"/>
            </c:ext>
          </c:extLst>
        </c:ser>
        <c:ser>
          <c:idx val="18"/>
          <c:order val="18"/>
          <c:tx>
            <c:strRef>
              <c:f>'Perceptual Map Worksheet'!$C$49</c:f>
              <c:strCache>
                <c:ptCount val="1"/>
              </c:strCache>
            </c:strRef>
          </c:tx>
          <c:spPr>
            <a:solidFill>
              <a:srgbClr val="4978B1"/>
            </a:solidFill>
            <a:ln w="25400">
              <a:noFill/>
            </a:ln>
          </c:spPr>
          <c:invertIfNegative val="0"/>
          <c:xVal>
            <c:numRef>
              <c:f>'Perceptual Map Worksheet'!$E$49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Worksheet'!$G$49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Worksheet'!$I$49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2-0D63-47FE-A9C7-A6DE65EDDDA5}"/>
            </c:ext>
          </c:extLst>
        </c:ser>
        <c:ser>
          <c:idx val="19"/>
          <c:order val="19"/>
          <c:tx>
            <c:strRef>
              <c:f>'Perceptual Map Worksheet'!$C$50</c:f>
              <c:strCache>
                <c:ptCount val="1"/>
              </c:strCache>
            </c:strRef>
          </c:tx>
          <c:spPr>
            <a:solidFill>
              <a:srgbClr val="B34A47"/>
            </a:solidFill>
            <a:ln w="25400">
              <a:noFill/>
            </a:ln>
          </c:spPr>
          <c:invertIfNegative val="0"/>
          <c:xVal>
            <c:numRef>
              <c:f>'Perceptual Map Worksheet'!$E$50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Worksheet'!$G$50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Worksheet'!$I$50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3-0D63-47FE-A9C7-A6DE65EDDDA5}"/>
            </c:ext>
          </c:extLst>
        </c:ser>
        <c:ser>
          <c:idx val="20"/>
          <c:order val="20"/>
          <c:tx>
            <c:strRef>
              <c:f>'Perceptual Map Worksheet'!$C$51</c:f>
              <c:strCache>
                <c:ptCount val="1"/>
              </c:strCache>
            </c:strRef>
          </c:tx>
          <c:spPr>
            <a:solidFill>
              <a:srgbClr val="91AF53"/>
            </a:solidFill>
            <a:ln w="25400">
              <a:noFill/>
            </a:ln>
          </c:spPr>
          <c:invertIfNegative val="0"/>
          <c:xVal>
            <c:numRef>
              <c:f>'Perceptual Map Worksheet'!$E$51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Worksheet'!$G$51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Worksheet'!$I$51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4-0D63-47FE-A9C7-A6DE65EDDDA5}"/>
            </c:ext>
          </c:extLst>
        </c:ser>
        <c:ser>
          <c:idx val="21"/>
          <c:order val="21"/>
          <c:tx>
            <c:strRef>
              <c:f>'Perceptual Map Worksheet'!$C$52</c:f>
              <c:strCache>
                <c:ptCount val="1"/>
              </c:strCache>
            </c:strRef>
          </c:tx>
          <c:spPr>
            <a:solidFill>
              <a:srgbClr val="775D97"/>
            </a:solidFill>
            <a:ln w="25400">
              <a:noFill/>
            </a:ln>
          </c:spPr>
          <c:invertIfNegative val="0"/>
          <c:xVal>
            <c:numRef>
              <c:f>'Perceptual Map Worksheet'!$E$52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Worksheet'!$G$52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Worksheet'!$I$52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5-0D63-47FE-A9C7-A6DE65EDDDA5}"/>
            </c:ext>
          </c:extLst>
        </c:ser>
        <c:ser>
          <c:idx val="22"/>
          <c:order val="22"/>
          <c:tx>
            <c:strRef>
              <c:f>'Perceptual Map Worksheet'!$C$53</c:f>
              <c:strCache>
                <c:ptCount val="1"/>
              </c:strCache>
            </c:strRef>
          </c:tx>
          <c:spPr>
            <a:solidFill>
              <a:srgbClr val="46A1B9"/>
            </a:solidFill>
            <a:ln w="25400">
              <a:noFill/>
            </a:ln>
          </c:spPr>
          <c:invertIfNegative val="0"/>
          <c:xVal>
            <c:numRef>
              <c:f>'Perceptual Map Worksheet'!$E$53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Worksheet'!$G$53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Worksheet'!$I$53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6-0D63-47FE-A9C7-A6DE65EDDDA5}"/>
            </c:ext>
          </c:extLst>
        </c:ser>
        <c:ser>
          <c:idx val="23"/>
          <c:order val="23"/>
          <c:tx>
            <c:strRef>
              <c:f>'Perceptual Map Worksheet'!$C$54</c:f>
              <c:strCache>
                <c:ptCount val="1"/>
              </c:strCache>
            </c:strRef>
          </c:tx>
          <c:spPr>
            <a:solidFill>
              <a:srgbClr val="E78C41"/>
            </a:solidFill>
            <a:ln w="25400">
              <a:noFill/>
            </a:ln>
          </c:spPr>
          <c:invertIfNegative val="0"/>
          <c:xVal>
            <c:numRef>
              <c:f>'Perceptual Map Worksheet'!$E$54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Worksheet'!$G$54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Worksheet'!$I$54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7-0D63-47FE-A9C7-A6DE65EDDDA5}"/>
            </c:ext>
          </c:extLst>
        </c:ser>
        <c:ser>
          <c:idx val="24"/>
          <c:order val="24"/>
          <c:tx>
            <c:strRef>
              <c:f>'Perceptual Map Worksheet'!$C$55</c:f>
              <c:strCache>
                <c:ptCount val="1"/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xVal>
            <c:numRef>
              <c:f>'Perceptual Map Worksheet'!$E$55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Worksheet'!$G$55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Worksheet'!$I$55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8-0D63-47FE-A9C7-A6DE65EDDDA5}"/>
            </c:ext>
          </c:extLst>
        </c:ser>
        <c:ser>
          <c:idx val="25"/>
          <c:order val="25"/>
          <c:tx>
            <c:strRef>
              <c:f>'Perceptual Map Worksheet'!$C$31</c:f>
              <c:strCache>
                <c:ptCount val="1"/>
                <c:pt idx="0">
                  <c:v>Northern Kentucky University</c:v>
                </c:pt>
              </c:strCache>
            </c:strRef>
          </c:tx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'Perceptual Map Worksheet'!$E$31</c:f>
              <c:numCache>
                <c:formatCode>General</c:formatCode>
                <c:ptCount val="1"/>
                <c:pt idx="0">
                  <c:v>2.35</c:v>
                </c:pt>
              </c:numCache>
            </c:numRef>
          </c:xVal>
          <c:yVal>
            <c:numRef>
              <c:f>'Perceptual Map Worksheet'!$G$31</c:f>
              <c:numCache>
                <c:formatCode>General</c:formatCode>
                <c:ptCount val="1"/>
                <c:pt idx="0">
                  <c:v>1.91</c:v>
                </c:pt>
              </c:numCache>
            </c:numRef>
          </c:yVal>
          <c:bubbleSize>
            <c:numRef>
              <c:f>'Perceptual Map Worksheet'!$I$31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9-0D63-47FE-A9C7-A6DE65EDDDA5}"/>
            </c:ext>
          </c:extLst>
        </c:ser>
        <c:ser>
          <c:idx val="26"/>
          <c:order val="26"/>
          <c:tx>
            <c:strRef>
              <c:f>'Perceptual Map Worksheet'!$C$32</c:f>
              <c:strCache>
                <c:ptCount val="1"/>
                <c:pt idx="0">
                  <c:v>Miami University</c:v>
                </c:pt>
              </c:strCache>
            </c:strRef>
          </c:tx>
          <c:spPr>
            <a:solidFill>
              <a:srgbClr val="9BBB5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'Perceptual Map Worksheet'!$E$32</c:f>
              <c:numCache>
                <c:formatCode>General</c:formatCode>
                <c:ptCount val="1"/>
                <c:pt idx="0">
                  <c:v>1.57</c:v>
                </c:pt>
              </c:numCache>
            </c:numRef>
          </c:xVal>
          <c:yVal>
            <c:numRef>
              <c:f>'Perceptual Map Worksheet'!$G$32</c:f>
              <c:numCache>
                <c:formatCode>General</c:formatCode>
                <c:ptCount val="1"/>
                <c:pt idx="0">
                  <c:v>3.0230000000000001</c:v>
                </c:pt>
              </c:numCache>
            </c:numRef>
          </c:yVal>
          <c:bubbleSize>
            <c:numRef>
              <c:f>'Perceptual Map Worksheet'!$I$32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A-0D63-47FE-A9C7-A6DE65EDDDA5}"/>
            </c:ext>
          </c:extLst>
        </c:ser>
        <c:ser>
          <c:idx val="27"/>
          <c:order val="27"/>
          <c:tx>
            <c:strRef>
              <c:f>'Perceptual Map Worksheet'!$C$33</c:f>
              <c:strCache>
                <c:ptCount val="1"/>
                <c:pt idx="0">
                  <c:v>Easterm Kentuncky University</c:v>
                </c:pt>
              </c:strCache>
            </c:strRef>
          </c:tx>
          <c:spPr>
            <a:solidFill>
              <a:srgbClr val="8064A2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'Perceptual Map Worksheet'!$E$33</c:f>
              <c:numCache>
                <c:formatCode>General</c:formatCode>
                <c:ptCount val="1"/>
                <c:pt idx="0">
                  <c:v>1.032</c:v>
                </c:pt>
              </c:numCache>
            </c:numRef>
          </c:xVal>
          <c:yVal>
            <c:numRef>
              <c:f>'Perceptual Map Worksheet'!$G$33</c:f>
              <c:numCache>
                <c:formatCode>General</c:formatCode>
                <c:ptCount val="1"/>
                <c:pt idx="0">
                  <c:v>0.754</c:v>
                </c:pt>
              </c:numCache>
            </c:numRef>
          </c:yVal>
          <c:bubbleSize>
            <c:numRef>
              <c:f>'Perceptual Map Worksheet'!$I$33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B-0D63-47FE-A9C7-A6DE65EDDDA5}"/>
            </c:ext>
          </c:extLst>
        </c:ser>
        <c:ser>
          <c:idx val="28"/>
          <c:order val="28"/>
          <c:tx>
            <c:strRef>
              <c:f>'Perceptual Map Worksheet'!$C$34</c:f>
              <c:strCache>
                <c:ptCount val="1"/>
                <c:pt idx="0">
                  <c:v>University of Cincinnati</c:v>
                </c:pt>
              </c:strCache>
            </c:strRef>
          </c:tx>
          <c:spPr>
            <a:solidFill>
              <a:srgbClr val="4BACC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'Perceptual Map Worksheet'!$E$34</c:f>
              <c:numCache>
                <c:formatCode>General</c:formatCode>
                <c:ptCount val="1"/>
                <c:pt idx="0">
                  <c:v>2.66</c:v>
                </c:pt>
              </c:numCache>
            </c:numRef>
          </c:xVal>
          <c:yVal>
            <c:numRef>
              <c:f>'Perceptual Map Worksheet'!$G$34</c:f>
              <c:numCache>
                <c:formatCode>General</c:formatCode>
                <c:ptCount val="1"/>
                <c:pt idx="0">
                  <c:v>2.266</c:v>
                </c:pt>
              </c:numCache>
            </c:numRef>
          </c:yVal>
          <c:bubbleSize>
            <c:numRef>
              <c:f>'Perceptual Map Worksheet'!$I$34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C-0D63-47FE-A9C7-A6DE65EDDDA5}"/>
            </c:ext>
          </c:extLst>
        </c:ser>
        <c:ser>
          <c:idx val="29"/>
          <c:order val="29"/>
          <c:tx>
            <c:strRef>
              <c:f>'Perceptual Map Worksheet'!$C$35</c:f>
              <c:strCache>
                <c:ptCount val="1"/>
                <c:pt idx="0">
                  <c:v>University of Kentunky</c:v>
                </c:pt>
              </c:strCache>
            </c:strRef>
          </c:tx>
          <c:spPr>
            <a:solidFill>
              <a:srgbClr val="F79646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'Perceptual Map Worksheet'!$E$35</c:f>
              <c:numCache>
                <c:formatCode>General</c:formatCode>
                <c:ptCount val="1"/>
                <c:pt idx="0">
                  <c:v>2.5070000000000001</c:v>
                </c:pt>
              </c:numCache>
            </c:numRef>
          </c:xVal>
          <c:yVal>
            <c:numRef>
              <c:f>'Perceptual Map Worksheet'!$G$35</c:f>
              <c:numCache>
                <c:formatCode>General</c:formatCode>
                <c:ptCount val="1"/>
                <c:pt idx="0">
                  <c:v>2.8170000000000002</c:v>
                </c:pt>
              </c:numCache>
            </c:numRef>
          </c:yVal>
          <c:bubbleSize>
            <c:numRef>
              <c:f>'Perceptual Map Worksheet'!$I$35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D-0D63-47FE-A9C7-A6DE65EDDDA5}"/>
            </c:ext>
          </c:extLst>
        </c:ser>
        <c:ser>
          <c:idx val="30"/>
          <c:order val="30"/>
          <c:tx>
            <c:strRef>
              <c:f>'Perceptual Map Worksheet'!$C$36</c:f>
              <c:strCache>
                <c:ptCount val="1"/>
                <c:pt idx="0">
                  <c:v>University of Louisville</c:v>
                </c:pt>
              </c:strCache>
            </c:strRef>
          </c:tx>
          <c:spPr>
            <a:solidFill>
              <a:srgbClr val="7E9BC8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xVal>
            <c:numRef>
              <c:f>'Perceptual Map Worksheet'!$E$36</c:f>
              <c:numCache>
                <c:formatCode>General</c:formatCode>
                <c:ptCount val="1"/>
                <c:pt idx="0">
                  <c:v>1.399</c:v>
                </c:pt>
              </c:numCache>
            </c:numRef>
          </c:xVal>
          <c:yVal>
            <c:numRef>
              <c:f>'Perceptual Map Worksheet'!$G$36</c:f>
              <c:numCache>
                <c:formatCode>General</c:formatCode>
                <c:ptCount val="1"/>
                <c:pt idx="0">
                  <c:v>1.399</c:v>
                </c:pt>
              </c:numCache>
            </c:numRef>
          </c:yVal>
          <c:bubbleSize>
            <c:numRef>
              <c:f>'Perceptual Map Worksheet'!$I$36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E-0D63-47FE-A9C7-A6DE65EDDDA5}"/>
            </c:ext>
          </c:extLst>
        </c:ser>
        <c:ser>
          <c:idx val="31"/>
          <c:order val="31"/>
          <c:tx>
            <c:strRef>
              <c:f>'Perceptual Map Worksheet'!$C$37</c:f>
              <c:strCache>
                <c:ptCount val="1"/>
              </c:strCache>
            </c:strRef>
          </c:tx>
          <c:spPr>
            <a:solidFill>
              <a:srgbClr val="DD0806"/>
            </a:solidFill>
            <a:ln w="12700">
              <a:solidFill>
                <a:srgbClr val="DD0806"/>
              </a:solidFill>
              <a:prstDash val="solid"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Worksheet'!$E$37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Worksheet'!$G$37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Worksheet'!$I$37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1F-0D63-47FE-A9C7-A6DE65EDDDA5}"/>
            </c:ext>
          </c:extLst>
        </c:ser>
        <c:ser>
          <c:idx val="32"/>
          <c:order val="32"/>
          <c:tx>
            <c:strRef>
              <c:f>'Perceptual Map Worksheet'!$C$38</c:f>
              <c:strCache>
                <c:ptCount val="1"/>
              </c:strCache>
            </c:strRef>
          </c:tx>
          <c:spPr>
            <a:solidFill>
              <a:srgbClr val="AEC683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Worksheet'!$E$38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Worksheet'!$G$38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Worksheet'!$I$38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0-0D63-47FE-A9C7-A6DE65EDDDA5}"/>
            </c:ext>
          </c:extLst>
        </c:ser>
        <c:ser>
          <c:idx val="33"/>
          <c:order val="33"/>
          <c:tx>
            <c:strRef>
              <c:f>'Perceptual Map Worksheet'!$C$39</c:f>
              <c:strCache>
                <c:ptCount val="1"/>
              </c:strCache>
            </c:strRef>
          </c:tx>
          <c:spPr>
            <a:solidFill>
              <a:srgbClr val="9B89B3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Worksheet'!$E$39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Worksheet'!$G$39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Worksheet'!$I$39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1-0D63-47FE-A9C7-A6DE65EDDDA5}"/>
            </c:ext>
          </c:extLst>
        </c:ser>
        <c:ser>
          <c:idx val="34"/>
          <c:order val="34"/>
          <c:tx>
            <c:strRef>
              <c:f>'Perceptual Map Worksheet'!$C$40</c:f>
              <c:strCache>
                <c:ptCount val="1"/>
              </c:strCache>
            </c:strRef>
          </c:tx>
          <c:spPr>
            <a:solidFill>
              <a:srgbClr val="7CBBCF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Worksheet'!$E$40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Worksheet'!$G$40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Worksheet'!$I$40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2-0D63-47FE-A9C7-A6DE65EDDDA5}"/>
            </c:ext>
          </c:extLst>
        </c:ser>
        <c:ser>
          <c:idx val="35"/>
          <c:order val="35"/>
          <c:tx>
            <c:strRef>
              <c:f>'Perceptual Map Worksheet'!$C$41</c:f>
              <c:strCache>
                <c:ptCount val="1"/>
              </c:strCache>
            </c:strRef>
          </c:tx>
          <c:spPr>
            <a:solidFill>
              <a:srgbClr val="F8AA79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Worksheet'!$E$41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Worksheet'!$G$41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Worksheet'!$I$41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3-0D63-47FE-A9C7-A6DE65EDDDA5}"/>
            </c:ext>
          </c:extLst>
        </c:ser>
        <c:ser>
          <c:idx val="36"/>
          <c:order val="36"/>
          <c:tx>
            <c:strRef>
              <c:f>'Perceptual Map Worksheet'!$C$42</c:f>
              <c:strCache>
                <c:ptCount val="1"/>
              </c:strCache>
            </c:strRef>
          </c:tx>
          <c:spPr>
            <a:solidFill>
              <a:srgbClr val="DD0806"/>
            </a:solidFill>
            <a:ln w="12700">
              <a:solidFill>
                <a:srgbClr val="DD0806"/>
              </a:solidFill>
              <a:prstDash val="solid"/>
            </a:ln>
          </c:spPr>
          <c:invertIfNegative val="0"/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0D63-47FE-A9C7-A6DE65EDDD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Worksheet'!$E$42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Worksheet'!$G$42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Worksheet'!$I$42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5-0D63-47FE-A9C7-A6DE65EDDDA5}"/>
            </c:ext>
          </c:extLst>
        </c:ser>
        <c:ser>
          <c:idx val="37"/>
          <c:order val="37"/>
          <c:tx>
            <c:strRef>
              <c:f>'Perceptual Map Worksheet'!$C$43</c:f>
              <c:strCache>
                <c:ptCount val="1"/>
              </c:strCache>
            </c:strRef>
          </c:tx>
          <c:spPr>
            <a:solidFill>
              <a:srgbClr val="D49D9C"/>
            </a:solidFill>
            <a:ln w="25400">
              <a:noFill/>
            </a:ln>
          </c:spPr>
          <c:invertIfNegative val="0"/>
          <c:dLbls>
            <c:dLbl>
              <c:idx val="0"/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dLblPos val="ctr"/>
              <c:showLegendKey val="0"/>
              <c:showVal val="0"/>
              <c:showCatName val="0"/>
              <c:showSerName val="1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0D63-47FE-A9C7-A6DE65EDDD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Worksheet'!$E$43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Worksheet'!$G$43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Worksheet'!$I$43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7-0D63-47FE-A9C7-A6DE65EDDDA5}"/>
            </c:ext>
          </c:extLst>
        </c:ser>
        <c:ser>
          <c:idx val="38"/>
          <c:order val="38"/>
          <c:tx>
            <c:strRef>
              <c:f>'Perceptual Map Worksheet'!$C$44</c:f>
              <c:strCache>
                <c:ptCount val="1"/>
              </c:strCache>
            </c:strRef>
          </c:tx>
          <c:spPr>
            <a:solidFill>
              <a:srgbClr val="BED1A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Worksheet'!$E$44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Worksheet'!$G$44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Worksheet'!$I$44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8-0D63-47FE-A9C7-A6DE65EDDDA5}"/>
            </c:ext>
          </c:extLst>
        </c:ser>
        <c:ser>
          <c:idx val="39"/>
          <c:order val="39"/>
          <c:tx>
            <c:strRef>
              <c:f>'Perceptual Map Worksheet'!$C$45</c:f>
              <c:strCache>
                <c:ptCount val="1"/>
              </c:strCache>
            </c:strRef>
          </c:tx>
          <c:spPr>
            <a:solidFill>
              <a:srgbClr val="B0A4C2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Worksheet'!$E$45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Worksheet'!$G$45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Worksheet'!$I$45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9-0D63-47FE-A9C7-A6DE65EDDDA5}"/>
            </c:ext>
          </c:extLst>
        </c:ser>
        <c:ser>
          <c:idx val="40"/>
          <c:order val="40"/>
          <c:tx>
            <c:strRef>
              <c:f>'Perceptual Map Worksheet'!$C$46</c:f>
              <c:strCache>
                <c:ptCount val="1"/>
              </c:strCache>
            </c:strRef>
          </c:tx>
          <c:spPr>
            <a:solidFill>
              <a:srgbClr val="9CC8D8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Worksheet'!$E$46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Worksheet'!$G$46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Worksheet'!$I$46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A-0D63-47FE-A9C7-A6DE65EDDDA5}"/>
            </c:ext>
          </c:extLst>
        </c:ser>
        <c:ser>
          <c:idx val="41"/>
          <c:order val="41"/>
          <c:tx>
            <c:strRef>
              <c:f>'Perceptual Map Worksheet'!$C$47</c:f>
              <c:strCache>
                <c:ptCount val="1"/>
              </c:strCache>
            </c:strRef>
          </c:tx>
          <c:spPr>
            <a:solidFill>
              <a:srgbClr val="F9BB9A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Worksheet'!$E$47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Worksheet'!$G$47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Worksheet'!$I$47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B-0D63-47FE-A9C7-A6DE65EDDDA5}"/>
            </c:ext>
          </c:extLst>
        </c:ser>
        <c:ser>
          <c:idx val="42"/>
          <c:order val="42"/>
          <c:tx>
            <c:strRef>
              <c:f>'Perceptual Map Worksheet'!$C$48</c:f>
              <c:strCache>
                <c:ptCount val="1"/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Worksheet'!$E$48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Worksheet'!$G$48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Worksheet'!$I$48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C-0D63-47FE-A9C7-A6DE65EDDDA5}"/>
            </c:ext>
          </c:extLst>
        </c:ser>
        <c:ser>
          <c:idx val="43"/>
          <c:order val="43"/>
          <c:tx>
            <c:strRef>
              <c:f>'Perceptual Map Worksheet'!$C$49</c:f>
              <c:strCache>
                <c:ptCount val="1"/>
              </c:strCache>
            </c:strRef>
          </c:tx>
          <c:spPr>
            <a:solidFill>
              <a:srgbClr val="DDB6B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Worksheet'!$E$49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Worksheet'!$G$49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Worksheet'!$I$49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D-0D63-47FE-A9C7-A6DE65EDDDA5}"/>
            </c:ext>
          </c:extLst>
        </c:ser>
        <c:ser>
          <c:idx val="44"/>
          <c:order val="44"/>
          <c:tx>
            <c:strRef>
              <c:f>'Perceptual Map Worksheet'!$C$50</c:f>
              <c:strCache>
                <c:ptCount val="1"/>
              </c:strCache>
            </c:strRef>
          </c:tx>
          <c:spPr>
            <a:solidFill>
              <a:srgbClr val="CDDBB8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Worksheet'!$E$50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Worksheet'!$G$50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Worksheet'!$I$50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E-0D63-47FE-A9C7-A6DE65EDDDA5}"/>
            </c:ext>
          </c:extLst>
        </c:ser>
        <c:ser>
          <c:idx val="45"/>
          <c:order val="45"/>
          <c:tx>
            <c:strRef>
              <c:f>'Perceptual Map Worksheet'!$C$51</c:f>
              <c:strCache>
                <c:ptCount val="1"/>
              </c:strCache>
            </c:strRef>
          </c:tx>
          <c:spPr>
            <a:solidFill>
              <a:srgbClr val="C3BAD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Worksheet'!$E$51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Worksheet'!$G$51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Worksheet'!$I$51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2F-0D63-47FE-A9C7-A6DE65EDDDA5}"/>
            </c:ext>
          </c:extLst>
        </c:ser>
        <c:ser>
          <c:idx val="46"/>
          <c:order val="46"/>
          <c:tx>
            <c:strRef>
              <c:f>'Perceptual Map Worksheet'!$C$52</c:f>
              <c:strCache>
                <c:ptCount val="1"/>
              </c:strCache>
            </c:strRef>
          </c:tx>
          <c:spPr>
            <a:solidFill>
              <a:srgbClr val="B5D4E0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Worksheet'!$E$52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Worksheet'!$G$52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Worksheet'!$I$52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30-0D63-47FE-A9C7-A6DE65EDDDA5}"/>
            </c:ext>
          </c:extLst>
        </c:ser>
        <c:ser>
          <c:idx val="47"/>
          <c:order val="47"/>
          <c:tx>
            <c:strRef>
              <c:f>'Perceptual Map Worksheet'!$C$53</c:f>
              <c:strCache>
                <c:ptCount val="1"/>
              </c:strCache>
            </c:strRef>
          </c:tx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Worksheet'!$E$53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Worksheet'!$G$53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Worksheet'!$I$53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31-0D63-47FE-A9C7-A6DE65EDDDA5}"/>
            </c:ext>
          </c:extLst>
        </c:ser>
        <c:ser>
          <c:idx val="48"/>
          <c:order val="48"/>
          <c:tx>
            <c:strRef>
              <c:f>'Perceptual Map Worksheet'!$C$54</c:f>
              <c:strCache>
                <c:ptCount val="1"/>
              </c:strCache>
            </c:strRef>
          </c:tx>
          <c:spPr>
            <a:solidFill>
              <a:srgbClr val="CBD4E5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Worksheet'!$E$54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Worksheet'!$G$54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Worksheet'!$I$54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32-0D63-47FE-A9C7-A6DE65EDDDA5}"/>
            </c:ext>
          </c:extLst>
        </c:ser>
        <c:ser>
          <c:idx val="49"/>
          <c:order val="49"/>
          <c:tx>
            <c:strRef>
              <c:f>'Perceptual Map Worksheet'!$C$55</c:f>
              <c:strCache>
                <c:ptCount val="1"/>
              </c:strCache>
            </c:strRef>
          </c:tx>
          <c:spPr>
            <a:solidFill>
              <a:srgbClr val="E6CBCA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dLblPos val="ct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'Perceptual Map Worksheet'!$E$55</c:f>
              <c:numCache>
                <c:formatCode>General</c:formatCode>
                <c:ptCount val="1"/>
              </c:numCache>
            </c:numRef>
          </c:xVal>
          <c:yVal>
            <c:numRef>
              <c:f>'Perceptual Map Worksheet'!$G$55</c:f>
              <c:numCache>
                <c:formatCode>General</c:formatCode>
                <c:ptCount val="1"/>
              </c:numCache>
            </c:numRef>
          </c:yVal>
          <c:bubbleSize>
            <c:numRef>
              <c:f>'Perceptual Map Worksheet'!$I$55</c:f>
              <c:numCache>
                <c:formatCode>General</c:formatCode>
                <c:ptCount val="1"/>
                <c:pt idx="0">
                  <c:v>3</c:v>
                </c:pt>
              </c:numCache>
            </c:numRef>
          </c:bubbleSize>
          <c:bubble3D val="0"/>
          <c:extLst xmlns:c16r2="http://schemas.microsoft.com/office/drawing/2015/06/chart">
            <c:ext xmlns:c16="http://schemas.microsoft.com/office/drawing/2014/chart" uri="{C3380CC4-5D6E-409C-BE32-E72D297353CC}">
              <c16:uniqueId val="{00000033-0D63-47FE-A9C7-A6DE65EDDD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50"/>
        <c:showNegBubbles val="0"/>
        <c:axId val="352982952"/>
        <c:axId val="352990008"/>
      </c:bubbleChart>
      <c:valAx>
        <c:axId val="352982952"/>
        <c:scaling>
          <c:orientation val="minMax"/>
          <c:max val="10"/>
          <c:min val="0"/>
        </c:scaling>
        <c:delete val="0"/>
        <c:axPos val="b"/>
        <c:numFmt formatCode="General" sourceLinked="1"/>
        <c:majorTickMark val="none"/>
        <c:minorTickMark val="none"/>
        <c:tickLblPos val="none"/>
        <c:spPr>
          <a:ln w="3175">
            <a:solidFill>
              <a:srgbClr val="808080"/>
            </a:solidFill>
            <a:prstDash val="solid"/>
          </a:ln>
        </c:spPr>
        <c:crossAx val="352990008"/>
        <c:crossesAt val="5"/>
        <c:crossBetween val="midCat"/>
      </c:valAx>
      <c:valAx>
        <c:axId val="352990008"/>
        <c:scaling>
          <c:orientation val="minMax"/>
          <c:max val="10"/>
          <c:min val="0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3175">
            <a:solidFill>
              <a:srgbClr val="808080"/>
            </a:solidFill>
            <a:prstDash val="solid"/>
          </a:ln>
        </c:spPr>
        <c:crossAx val="352982952"/>
        <c:crossesAt val="5"/>
        <c:crossBetween val="midCat"/>
      </c:valAx>
      <c:spPr>
        <a:solidFill>
          <a:schemeClr val="bg2">
            <a:lumMod val="75000"/>
          </a:schemeClr>
        </a:solidFill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3175">
      <a:solidFill>
        <a:srgbClr val="808080"/>
      </a:solidFill>
      <a:prstDash val="solid"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0.94436</cdr:x>
      <cdr:y>0.43568</cdr:y>
    </cdr:from>
    <cdr:to>
      <cdr:x>0.99158</cdr:x>
      <cdr:y>0.6292</cdr:y>
    </cdr:to>
    <cdr:sp macro="" textlink="">
      <cdr:nvSpPr>
        <cdr:cNvPr id="2" name="TextBox 6"/>
        <cdr:cNvSpPr txBox="1"/>
      </cdr:nvSpPr>
      <cdr:spPr>
        <a:xfrm xmlns:a="http://schemas.openxmlformats.org/drawingml/2006/main" rot="16200000">
          <a:off x="7904619" y="2897192"/>
          <a:ext cx="1128087" cy="41312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6071554C-9D66-4AE0-ABD2-F04EDAFDCC85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 algn="ctr"/>
            <a:t>High Overall value </a:t>
          </a:fld>
          <a:endParaRPr lang="en-US" sz="11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0.4029</cdr:x>
      <cdr:y>0.07357</cdr:y>
    </cdr:from>
    <cdr:to>
      <cdr:x>0.65935</cdr:x>
      <cdr:y>0.12225</cdr:y>
    </cdr:to>
    <cdr:sp macro="" textlink="">
      <cdr:nvSpPr>
        <cdr:cNvPr id="8" name="TextBox 3"/>
        <cdr:cNvSpPr txBox="1"/>
      </cdr:nvSpPr>
      <cdr:spPr>
        <a:xfrm xmlns:a="http://schemas.openxmlformats.org/drawingml/2006/main">
          <a:off x="3524928" y="428862"/>
          <a:ext cx="2243696" cy="283770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BE7AB81E-A795-EB4E-B404-D2031F68288C}" type="TxLink">
            <a:rPr lang="en-US" sz="11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</a:rPr>
            <a:pPr algn="ctr"/>
            <a:t>High Attractiveness of Campus</a:t>
          </a:fld>
          <a:endParaRPr lang="en-US" sz="1100" dirty="0"/>
        </a:p>
      </cdr:txBody>
    </cdr:sp>
  </cdr:relSizeAnchor>
  <cdr:relSizeAnchor xmlns:cdr="http://schemas.openxmlformats.org/drawingml/2006/chartDrawing">
    <cdr:from>
      <cdr:x>0.01191</cdr:x>
      <cdr:y>0.43198</cdr:y>
    </cdr:from>
    <cdr:to>
      <cdr:x>0.06134</cdr:x>
      <cdr:y>0.62525</cdr:y>
    </cdr:to>
    <cdr:sp macro="" textlink="">
      <cdr:nvSpPr>
        <cdr:cNvPr id="9" name="TextBox 6"/>
        <cdr:cNvSpPr txBox="1"/>
      </cdr:nvSpPr>
      <cdr:spPr>
        <a:xfrm xmlns:a="http://schemas.openxmlformats.org/drawingml/2006/main" rot="16200000">
          <a:off x="-348532" y="2962093"/>
          <a:ext cx="1150016" cy="307278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40000"/>
            <a:lumOff val="60000"/>
          </a:schemeClr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E5B2FC88-2B31-498E-8C7D-6F2AF01028D7}" type="TxLink">
            <a:rPr lang="en-US" sz="1100" b="1" i="0" u="none" strike="noStrike">
              <a:solidFill>
                <a:srgbClr val="FF0000"/>
              </a:solidFill>
              <a:latin typeface="Calibri"/>
              <a:cs typeface="Calibri"/>
            </a:rPr>
            <a:pPr algn="ctr"/>
            <a:t>Low Overall Value</a:t>
          </a:fld>
          <a:endParaRPr lang="en-US" sz="1100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0.40949</cdr:x>
      <cdr:y>0.95098</cdr:y>
    </cdr:from>
    <cdr:to>
      <cdr:x>0.69161</cdr:x>
      <cdr:y>0.98076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3582582" y="5543548"/>
          <a:ext cx="2468263" cy="173568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/>
        </a:solidFill>
        <a:ln xmlns:a="http://schemas.openxmlformats.org/drawingml/2006/main" w="9525" cmpd="sng">
          <a:solidFill>
            <a:schemeClr val="lt1">
              <a:shade val="50000"/>
            </a:schemeClr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fld id="{023C7F1A-A825-5E41-B591-7C2CFB82F50D}" type="TxLink">
            <a:rPr lang="en-US" sz="11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</a:rPr>
            <a:pPr algn="ctr"/>
            <a:t>Low Attractiveness of Campus </a:t>
          </a:fld>
          <a:endParaRPr lang="en-US" sz="1100" dirty="0"/>
        </a:p>
      </cdr:txBody>
    </cdr:sp>
  </cdr:relSizeAnchor>
  <cdr:relSizeAnchor xmlns:cdr="http://schemas.openxmlformats.org/drawingml/2006/chartDrawing">
    <cdr:from>
      <cdr:x>0.71051</cdr:x>
      <cdr:y>0.95889</cdr:y>
    </cdr:from>
    <cdr:to>
      <cdr:x>1</cdr:x>
      <cdr:y>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xmlns="" id="{1207EE60-FE96-4E33-AFE3-CA9805D46865}"/>
            </a:ext>
          </a:extLst>
        </cdr:cNvPr>
        <cdr:cNvSpPr txBox="1"/>
      </cdr:nvSpPr>
      <cdr:spPr>
        <a:xfrm xmlns:a="http://schemas.openxmlformats.org/drawingml/2006/main">
          <a:off x="4441178" y="5667958"/>
          <a:ext cx="1809555" cy="242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AU" sz="700" i="1" dirty="0">
              <a:solidFill>
                <a:schemeClr val="bg1">
                  <a:lumMod val="65000"/>
                </a:schemeClr>
              </a:solidFill>
            </a:rPr>
            <a:t>Template by: www.perceptualmaps.com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17-Nov-20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789" y="970845"/>
            <a:ext cx="2691165" cy="12192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bg2">
                    <a:lumMod val="75000"/>
                  </a:schemeClr>
                </a:solidFill>
              </a:rPr>
              <a:t>Perceptual Map for Universities</a:t>
            </a:r>
            <a:endParaRPr lang="en-US" sz="3200" b="1" dirty="0">
              <a:solidFill>
                <a:schemeClr val="bg2">
                  <a:lumMod val="75000"/>
                </a:schemeClr>
              </a:solidFill>
            </a:endParaRPr>
          </a:p>
        </p:txBody>
      </p:sp>
      <p:graphicFrame>
        <p:nvGraphicFramePr>
          <p:cNvPr id="5" name="Perceptual Map" descr="This spreadsheet allows students to quickly and easily prepare a perceptual map for marketing.">
            <a:extLst>
              <a:ext uri="{FF2B5EF4-FFF2-40B4-BE49-F238E27FC236}">
                <a16:creationId xmlns:xdr="http://schemas.openxmlformats.org/drawingml/2006/spreadsheetDrawing" xmlns:a16="http://schemas.microsoft.com/office/drawing/2014/main" xmlns="" xmlns:lc="http://schemas.openxmlformats.org/drawingml/2006/lockedCanvas" id="{D1C77D06-6237-4AB4-BE19-32A272650C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1925424"/>
              </p:ext>
            </p:extLst>
          </p:nvPr>
        </p:nvGraphicFramePr>
        <p:xfrm>
          <a:off x="2889954" y="333728"/>
          <a:ext cx="8748890" cy="582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7987822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299</TotalTime>
  <Words>12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Century Gothic</vt:lpstr>
      <vt:lpstr>Wingdings 3</vt:lpstr>
      <vt:lpstr>Slice</vt:lpstr>
      <vt:lpstr>Perceptual Map for Universities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Videopoetry discussion</dc:title>
  <dc:creator>BONNY</dc:creator>
  <cp:lastModifiedBy>USER</cp:lastModifiedBy>
  <cp:revision>31</cp:revision>
  <dcterms:created xsi:type="dcterms:W3CDTF">2019-10-10T10:07:54Z</dcterms:created>
  <dcterms:modified xsi:type="dcterms:W3CDTF">2020-11-17T05:00:20Z</dcterms:modified>
</cp:coreProperties>
</file>